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298" r:id="rId6"/>
    <p:sldId id="315" r:id="rId7"/>
    <p:sldId id="291" r:id="rId8"/>
    <p:sldId id="301" r:id="rId9"/>
    <p:sldId id="307" r:id="rId10"/>
    <p:sldId id="308" r:id="rId11"/>
    <p:sldId id="303" r:id="rId12"/>
    <p:sldId id="300" r:id="rId13"/>
    <p:sldId id="310" r:id="rId14"/>
    <p:sldId id="318" r:id="rId15"/>
    <p:sldId id="317" r:id="rId16"/>
    <p:sldId id="319" r:id="rId17"/>
    <p:sldId id="305" r:id="rId18"/>
    <p:sldId id="313" r:id="rId19"/>
    <p:sldId id="306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FEE"/>
    <a:srgbClr val="59B3D5"/>
    <a:srgbClr val="2E3D92"/>
    <a:srgbClr val="E79130"/>
    <a:srgbClr val="FBFCFC"/>
    <a:srgbClr val="FFFFFF"/>
    <a:srgbClr val="F5F5F5"/>
    <a:srgbClr val="FBFBFB"/>
    <a:srgbClr val="BE551A"/>
    <a:srgbClr val="F370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962" y="758952"/>
            <a:ext cx="6013622" cy="280636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304297"/>
                </a:solidFill>
              </a:rPr>
              <a:t>PREABILITAZIONE NUTRIZIONALE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526280" cy="1279652"/>
          </a:xfrm>
        </p:spPr>
        <p:txBody>
          <a:bodyPr>
            <a:normAutofit fontScale="47500" lnSpcReduction="20000"/>
          </a:bodyPr>
          <a:lstStyle/>
          <a:p>
            <a:r>
              <a:rPr lang="it-IT" sz="2800" b="1" dirty="0" smtClean="0">
                <a:solidFill>
                  <a:srgbClr val="E79130"/>
                </a:solidFill>
              </a:rPr>
              <a:t>FRANCESCA ANZOLIN</a:t>
            </a:r>
          </a:p>
          <a:p>
            <a:r>
              <a:rPr lang="it-IT" sz="2800" b="1" dirty="0" smtClean="0">
                <a:solidFill>
                  <a:srgbClr val="E79130"/>
                </a:solidFill>
              </a:rPr>
              <a:t>Centro interaziendale di chirurgia metabolica e dell’obesità </a:t>
            </a:r>
            <a:r>
              <a:rPr lang="it-IT" sz="2800" b="1" dirty="0" err="1" smtClean="0">
                <a:solidFill>
                  <a:srgbClr val="E79130"/>
                </a:solidFill>
              </a:rPr>
              <a:t>ausl-aosp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bologna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</a:p>
          <a:p>
            <a:r>
              <a:rPr lang="it-IT" sz="2800" b="1" dirty="0" err="1" smtClean="0">
                <a:solidFill>
                  <a:srgbClr val="E79130"/>
                </a:solidFill>
              </a:rPr>
              <a:t>Uosd</a:t>
            </a:r>
            <a:r>
              <a:rPr lang="it-IT" sz="2800" b="1" dirty="0" smtClean="0">
                <a:solidFill>
                  <a:srgbClr val="E79130"/>
                </a:solidFill>
              </a:rPr>
              <a:t> nutrizione </a:t>
            </a:r>
            <a:r>
              <a:rPr lang="it-IT" sz="2800" b="1" dirty="0" err="1" smtClean="0">
                <a:solidFill>
                  <a:srgbClr val="E79130"/>
                </a:solidFill>
              </a:rPr>
              <a:t>clinica-ausl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bologna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838" y="953134"/>
            <a:ext cx="303471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206" y="3171790"/>
            <a:ext cx="5150963" cy="221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038" y="1597559"/>
            <a:ext cx="3713636" cy="9875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32410" y="164001"/>
            <a:ext cx="1142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 Ottimizzazione preoperatoria e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</a:rPr>
              <a:t>prehabilitation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:  </a:t>
            </a: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Calo  di Peso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29" y="1611399"/>
            <a:ext cx="2944512" cy="116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arrotondato 7"/>
          <p:cNvSpPr/>
          <p:nvPr/>
        </p:nvSpPr>
        <p:spPr>
          <a:xfrm>
            <a:off x="543697" y="3130379"/>
            <a:ext cx="4679091" cy="2702011"/>
          </a:xfrm>
          <a:prstGeom prst="roundRect">
            <a:avLst/>
          </a:prstGeom>
          <a:solidFill>
            <a:srgbClr val="59B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Riduzione del grasso  viscerale addominale ed epatico</a:t>
            </a:r>
          </a:p>
          <a:p>
            <a:pPr algn="ctr"/>
            <a:r>
              <a:rPr lang="it-IT" dirty="0" smtClean="0"/>
              <a:t>Conservazione della massa muscolare </a:t>
            </a:r>
          </a:p>
          <a:p>
            <a:pPr algn="ctr"/>
            <a:r>
              <a:rPr lang="it-IT" dirty="0" smtClean="0"/>
              <a:t>Chetosi-Sazietà</a:t>
            </a:r>
          </a:p>
          <a:p>
            <a:pPr algn="ctr"/>
            <a:r>
              <a:rPr lang="it-IT" dirty="0" smtClean="0"/>
              <a:t>Integrazione multivitaminica e minerale </a:t>
            </a:r>
          </a:p>
          <a:p>
            <a:pPr algn="ctr"/>
            <a:r>
              <a:rPr lang="it-IT" dirty="0" smtClean="0"/>
              <a:t>2-4 settimane </a:t>
            </a:r>
          </a:p>
          <a:p>
            <a:pPr algn="ctr"/>
            <a:r>
              <a:rPr lang="it-IT" dirty="0" smtClean="0"/>
              <a:t>Miglioramento  dei parametri </a:t>
            </a:r>
            <a:r>
              <a:rPr lang="it-IT" dirty="0" err="1" smtClean="0"/>
              <a:t>gluco-metabolici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829" y="213410"/>
            <a:ext cx="6630301" cy="52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45990" y="1433384"/>
            <a:ext cx="3509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</a:rPr>
              <a:t>I farmaci  analoghi  di  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</a:rPr>
              <a:t>Glp1 +/- GIP</a:t>
            </a:r>
          </a:p>
          <a:p>
            <a:pPr algn="ctr"/>
            <a:r>
              <a:rPr lang="it-IT" sz="2000" dirty="0" err="1" smtClean="0">
                <a:solidFill>
                  <a:srgbClr val="0070C0"/>
                </a:solidFill>
              </a:rPr>
              <a:t>Semaglutide</a:t>
            </a:r>
            <a:r>
              <a:rPr lang="it-IT" sz="2000" dirty="0" smtClean="0">
                <a:solidFill>
                  <a:srgbClr val="0070C0"/>
                </a:solidFill>
              </a:rPr>
              <a:t>, </a:t>
            </a:r>
            <a:r>
              <a:rPr lang="it-IT" sz="2000" dirty="0" err="1" smtClean="0">
                <a:solidFill>
                  <a:srgbClr val="0070C0"/>
                </a:solidFill>
              </a:rPr>
              <a:t>Tirzepatide</a:t>
            </a:r>
            <a:r>
              <a:rPr lang="it-IT" sz="2000" dirty="0" smtClean="0">
                <a:solidFill>
                  <a:srgbClr val="0070C0"/>
                </a:solidFill>
              </a:rPr>
              <a:t> sono  più efficaci  di </a:t>
            </a:r>
            <a:r>
              <a:rPr lang="it-IT" sz="2000" dirty="0" err="1" smtClean="0">
                <a:solidFill>
                  <a:srgbClr val="0070C0"/>
                </a:solidFill>
              </a:rPr>
              <a:t>Liraglutide</a:t>
            </a:r>
            <a:r>
              <a:rPr lang="it-IT" sz="2000" dirty="0" smtClean="0">
                <a:solidFill>
                  <a:srgbClr val="0070C0"/>
                </a:solidFill>
              </a:rPr>
              <a:t>  nel determinare calo  di peso ma si associano  a perdita di massa magra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713" y="432615"/>
            <a:ext cx="4598773" cy="15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195" y="794565"/>
            <a:ext cx="5457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48" y="3211469"/>
            <a:ext cx="4384973" cy="17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485" y="4233219"/>
            <a:ext cx="6488198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54227" y="1729945"/>
            <a:ext cx="3880022" cy="1894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/>
              <a:t>CALO  </a:t>
            </a:r>
            <a:r>
              <a:rPr lang="it-IT" sz="2500" b="1" dirty="0" err="1" smtClean="0"/>
              <a:t>DI</a:t>
            </a:r>
            <a:r>
              <a:rPr lang="it-IT" sz="2500" b="1" dirty="0" smtClean="0"/>
              <a:t> PESO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7269893" y="1734063"/>
            <a:ext cx="3880022" cy="1894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/>
              <a:t>CORREZIONE </a:t>
            </a:r>
          </a:p>
          <a:p>
            <a:pPr algn="ctr"/>
            <a:r>
              <a:rPr lang="it-IT" sz="2200" b="1" dirty="0" smtClean="0"/>
              <a:t>DEFICIT  NUTRIZIONALI   SARCOPENIA  </a:t>
            </a:r>
            <a:endParaRPr lang="it-IT" sz="2200" b="1" dirty="0"/>
          </a:p>
        </p:txBody>
      </p:sp>
      <p:sp>
        <p:nvSpPr>
          <p:cNvPr id="6" name="Freccia a destra 5"/>
          <p:cNvSpPr/>
          <p:nvPr/>
        </p:nvSpPr>
        <p:spPr>
          <a:xfrm>
            <a:off x="5082746" y="1886465"/>
            <a:ext cx="1334530" cy="48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5041557" y="2957384"/>
            <a:ext cx="1392194" cy="4283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8" y="202272"/>
            <a:ext cx="3766506" cy="148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470" y="1386006"/>
            <a:ext cx="9175011" cy="416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827373" y="3723503"/>
            <a:ext cx="4901513" cy="6425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6445"/>
            <a:ext cx="3238778" cy="117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506099" y="362464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35619" y="756507"/>
            <a:ext cx="45074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70C0"/>
                </a:solidFill>
              </a:rPr>
              <a:t>DIGIUNO PREOPERATORIO 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322" y="320376"/>
            <a:ext cx="3335290" cy="444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535827" y="1911178"/>
            <a:ext cx="5519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Carico  Orale di Carboidrati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preintervento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(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PreLoad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: )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Non trova fondamento  in chirurgia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considerata  anche l’incidenza di diabete 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sd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metabolica </a:t>
            </a:r>
            <a:r>
              <a:rPr lang="it-IT" smtClean="0">
                <a:solidFill>
                  <a:schemeClr val="bg2">
                    <a:lumMod val="50000"/>
                  </a:schemeClr>
                </a:solidFill>
              </a:rPr>
              <a:t>nella popolazione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2109" y="523102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322" y="320376"/>
            <a:ext cx="2532512" cy="33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140411" y="642550"/>
            <a:ext cx="5329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3000" b="1" dirty="0" smtClean="0">
                <a:solidFill>
                  <a:schemeClr val="bg2">
                    <a:lumMod val="50000"/>
                  </a:schemeClr>
                </a:solidFill>
              </a:rPr>
              <a:t>IMMUNONUTRIZIONE </a:t>
            </a:r>
          </a:p>
          <a:p>
            <a:pPr algn="ctr"/>
            <a:endParaRPr lang="it-IT" sz="3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22109" y="523102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95568" y="2001795"/>
            <a:ext cx="60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In ambito 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bariatico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non è  attualmente utilizzata l’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immunonutrizione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586" cy="9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219" y="4382993"/>
            <a:ext cx="3447737" cy="12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38400" cy="20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433752" y="3015049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RACCOMANDAZIONE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n°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18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56638" y="3653483"/>
            <a:ext cx="575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Si  raccomanda di  attuare  protocolli  che prendano in considerazione parametri ERABS per aumentare  il  recupero  funzionale postoperatorio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3612"/>
            <a:ext cx="5648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47" y="3404931"/>
            <a:ext cx="5495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665838" y="288325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441990" y="1079157"/>
            <a:ext cx="5132173" cy="100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Percorso  di  cure  </a:t>
            </a:r>
            <a:r>
              <a:rPr lang="it-IT" dirty="0" err="1" smtClean="0"/>
              <a:t>perioperatorie</a:t>
            </a:r>
            <a:r>
              <a:rPr lang="it-IT" dirty="0" smtClean="0"/>
              <a:t> multimodali progettato per ottenere il  recupero precoce dei pazienti  sottoposti  a  Chirurgia </a:t>
            </a:r>
            <a:r>
              <a:rPr lang="it-IT" dirty="0" err="1" smtClean="0"/>
              <a:t>Bariatrica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849" y="91473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Minimizzare  lo  stress postoperatorio, migliorando  la risposta sistemica ad esso, riduzione di catabolismo, proteolisi, disfunzione cellulare </a:t>
            </a:r>
          </a:p>
          <a:p>
            <a:pPr>
              <a:lnSpc>
                <a:spcPct val="100000"/>
              </a:lnSpc>
            </a:pPr>
            <a:endParaRPr lang="it-IT" sz="1600" spc="-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 punto di vista metabolico e nutrizionale, gli aspetti chiave dell'assistenza </a:t>
            </a:r>
            <a:r>
              <a:rPr lang="it-IT" sz="1600" spc="-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perioperatoria</a:t>
            </a: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includono: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integrazione della nutrizione nella gestione complessiva del paziente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evitare lunghi periodi di digiuno preoperatorio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ripristino dell'alimentazione orale il prima possibile dopo l'intervento chirurgico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inizio precoce della terapia </a:t>
            </a: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nutrizionale  in relazione ad un </a:t>
            </a: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rischio nutrizionale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controllo metabolico, </a:t>
            </a:r>
            <a:r>
              <a:rPr lang="it-IT" sz="1600" spc="-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glicometabolico</a:t>
            </a:r>
            <a:endParaRPr lang="it-IT" sz="1600" spc="-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mobilizzazione </a:t>
            </a:r>
            <a:r>
              <a:rPr lang="it-IT" sz="1600" spc="-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precoce per facilitare la sintesi proteica e la funzione muscolare</a:t>
            </a:r>
            <a:endParaRPr lang="it-IT" sz="1600" spc="-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737" y="4333566"/>
            <a:ext cx="3447737" cy="12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02" y="0"/>
            <a:ext cx="5776784" cy="282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18" y="2875261"/>
            <a:ext cx="6271091" cy="21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322" y="320376"/>
            <a:ext cx="3187085" cy="425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333103" y="906162"/>
            <a:ext cx="738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 smtClean="0">
                <a:solidFill>
                  <a:schemeClr val="bg2">
                    <a:lumMod val="50000"/>
                  </a:schemeClr>
                </a:solidFill>
              </a:rPr>
              <a:t>COUNSELLING PREOPERATORIO</a:t>
            </a:r>
          </a:p>
          <a:p>
            <a:pPr algn="ctr"/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35827" y="1911178"/>
            <a:ext cx="5519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it-IT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it-IT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it-IT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it-IT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500" dirty="0" smtClean="0">
                <a:solidFill>
                  <a:schemeClr val="bg2">
                    <a:lumMod val="50000"/>
                  </a:schemeClr>
                </a:solidFill>
              </a:rPr>
              <a:t>Coinvolgimento  attivo del paziente  (engagement)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7743567" y="2150076"/>
            <a:ext cx="799071" cy="1449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315983" y="163383"/>
            <a:ext cx="466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2824" y="4860787"/>
            <a:ext cx="3447737" cy="12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38" y="287424"/>
            <a:ext cx="3092304" cy="41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769709" y="370702"/>
            <a:ext cx="5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85310" y="1010985"/>
            <a:ext cx="87485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OTTIMIZZAZIONE PREOPERATORIA E PREHABILITATION</a:t>
            </a:r>
          </a:p>
          <a:p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</a:rPr>
              <a:t>Tabagismo-Alcool-Uso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di  sostanze </a:t>
            </a:r>
          </a:p>
          <a:p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Stato  nutrizionale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Deficit nutrizionali 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Obesità  </a:t>
            </a:r>
            <a:r>
              <a:rPr lang="it-IT" sz="2000" dirty="0" err="1" smtClean="0">
                <a:solidFill>
                  <a:schemeClr val="bg2">
                    <a:lumMod val="50000"/>
                  </a:schemeClr>
                </a:solidFill>
              </a:rPr>
              <a:t>sarcopenica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Calo ponderale 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preoperatorio</a:t>
            </a:r>
          </a:p>
          <a:p>
            <a:pPr marL="457200" lvl="2"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Riduzione del grasso  viscerale addominale ed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epatico</a:t>
            </a:r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Correzione dei  deficit  nutrizionali  e della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</a:rPr>
              <a:t>sarcopenia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Controllo  della glicemia   </a:t>
            </a:r>
          </a:p>
          <a:p>
            <a:pPr lvl="1"/>
            <a:endParaRPr lang="it-IT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586" cy="9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700216" y="0"/>
            <a:ext cx="9045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Ottimizzazione preoperatoria 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prehabilitation</a:t>
            </a:r>
            <a:endParaRPr lang="it-IT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STATO  NUTRIZIONALE:ASSESSMENT</a:t>
            </a:r>
          </a:p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854" y="1168146"/>
            <a:ext cx="3322871" cy="37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80DD607-540F-C634-8B10-E049B54A8F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5351" y="2458880"/>
            <a:ext cx="3471978" cy="24880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C5C074C-F88A-28D8-634E-A8FE9CA6FFFC}"/>
              </a:ext>
            </a:extLst>
          </p:cNvPr>
          <p:cNvSpPr txBox="1"/>
          <p:nvPr/>
        </p:nvSpPr>
        <p:spPr>
          <a:xfrm>
            <a:off x="9251364" y="5106238"/>
            <a:ext cx="2594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EOSS è un s</a:t>
            </a:r>
            <a:r>
              <a:rPr lang="it-IT" sz="80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istema di  stadiazione consolidato che suddivide le complicanze obesità  relate delle   aree “</a:t>
            </a:r>
            <a:r>
              <a:rPr lang="it-IT" sz="8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medica, mentale, funzionale” </a:t>
            </a:r>
            <a:r>
              <a:rPr lang="it-IT" sz="80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  0-4 stadi  di  gravità  crescente </a:t>
            </a:r>
            <a:endParaRPr lang="it-IT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4920" y="2299271"/>
            <a:ext cx="2953421" cy="35765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" name="Immagine 11"/>
          <p:cNvPicPr/>
          <p:nvPr/>
        </p:nvPicPr>
        <p:blipFill>
          <a:blip r:embed="rId6" cstate="print"/>
          <a:stretch/>
        </p:blipFill>
        <p:spPr>
          <a:xfrm>
            <a:off x="6184379" y="1363936"/>
            <a:ext cx="1005363" cy="963821"/>
          </a:xfrm>
          <a:prstGeom prst="rect">
            <a:avLst/>
          </a:prstGeom>
          <a:ln>
            <a:solidFill>
              <a:srgbClr val="2E3D92"/>
            </a:solidFill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Immagine 323"/>
          <p:cNvPicPr/>
          <p:nvPr/>
        </p:nvPicPr>
        <p:blipFill>
          <a:blip r:embed="rId7" cstate="print"/>
          <a:stretch/>
        </p:blipFill>
        <p:spPr>
          <a:xfrm>
            <a:off x="7731315" y="1077856"/>
            <a:ext cx="1349049" cy="850554"/>
          </a:xfrm>
          <a:prstGeom prst="rect">
            <a:avLst/>
          </a:prstGeom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5" y="5724548"/>
            <a:ext cx="1811127" cy="2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143637" y="6357958"/>
            <a:ext cx="17407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err="1">
                <a:solidFill>
                  <a:srgbClr val="002060"/>
                </a:solidFill>
              </a:rPr>
              <a:t>Busetto</a:t>
            </a:r>
            <a:r>
              <a:rPr lang="it-IT" sz="600" i="1" dirty="0">
                <a:solidFill>
                  <a:srgbClr val="002060"/>
                </a:solidFill>
              </a:rPr>
              <a:t> L., et al. Nature  Medicine 2024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2905" y="5955021"/>
            <a:ext cx="17407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Busetto</a:t>
            </a:r>
            <a:r>
              <a:rPr kumimoji="0" lang="it-IT" sz="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L., et al. Nature  Medicine 2024</a:t>
            </a:r>
          </a:p>
        </p:txBody>
      </p:sp>
      <p:graphicFrame>
        <p:nvGraphicFramePr>
          <p:cNvPr id="16" name="Group 100">
            <a:extLst>
              <a:ext uri="{FF2B5EF4-FFF2-40B4-BE49-F238E27FC236}">
                <a16:creationId xmlns="" xmlns:a16="http://schemas.microsoft.com/office/drawing/2014/main" id="{F0903BF0-2508-4B5B-930D-A7FD429D4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666449"/>
              </p:ext>
            </p:extLst>
          </p:nvPr>
        </p:nvGraphicFramePr>
        <p:xfrm>
          <a:off x="9554623" y="306995"/>
          <a:ext cx="2123154" cy="2141077"/>
        </p:xfrm>
        <a:graphic>
          <a:graphicData uri="http://schemas.openxmlformats.org/drawingml/2006/table">
            <a:tbl>
              <a:tblPr/>
              <a:tblGrid>
                <a:gridCol w="1351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2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61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Classificazione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IMC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Sottopeso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&lt; 18,5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Normopeso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18,5 – 24,9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Sovrappeso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25 – 29,9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Obesità di I grado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30 – 34,9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Obesità di II grado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35 – 39,9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Obesità di III grado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≥ 40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5296" y="3144619"/>
            <a:ext cx="3116238" cy="23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0759" y="2690299"/>
            <a:ext cx="1886463" cy="51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8" y="202272"/>
            <a:ext cx="3766506" cy="148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314" y="1067056"/>
            <a:ext cx="8254126" cy="45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926227" y="3756454"/>
            <a:ext cx="4053016" cy="4366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29232" y="1128584"/>
            <a:ext cx="358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2E3D92"/>
              </a:solidFill>
            </a:endParaRPr>
          </a:p>
          <a:p>
            <a:r>
              <a:rPr lang="it-IT" dirty="0" smtClean="0">
                <a:solidFill>
                  <a:srgbClr val="2E3D92"/>
                </a:solidFill>
              </a:rPr>
              <a:t>Diete ipocaloriche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2E3D92"/>
                </a:solidFill>
              </a:rPr>
              <a:t>LCD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2E3D92"/>
                </a:solidFill>
              </a:rPr>
              <a:t>VLCD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2E3D92"/>
                </a:solidFill>
              </a:rPr>
              <a:t>CHETOGENICHE (  VLCKD-VLEKT)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80520" y="4629664"/>
            <a:ext cx="69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Diversi  approcci  dietetici  si  sono  dimostrati  efficaci</a:t>
            </a:r>
            <a:r>
              <a:rPr lang="it-IT" dirty="0" smtClean="0">
                <a:solidFill>
                  <a:srgbClr val="2E3D92"/>
                </a:solidFill>
              </a:rPr>
              <a:t>: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le </a:t>
            </a:r>
            <a:r>
              <a:rPr lang="it-IT" dirty="0" smtClean="0">
                <a:solidFill>
                  <a:srgbClr val="2E3D92"/>
                </a:solidFill>
              </a:rPr>
              <a:t>evidenze attuali  non consentono  di  raccomandare  una specifica terapia dietetica </a:t>
            </a:r>
            <a:endParaRPr lang="it-IT" dirty="0">
              <a:solidFill>
                <a:srgbClr val="2E3D9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78228" y="2784389"/>
            <a:ext cx="624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Calo  ponderale preoperatorio 5-10%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Riduzione del  grasso  viscerale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Riduzione del  volume epatico- lobo epatico  </a:t>
            </a:r>
            <a:r>
              <a:rPr lang="it-IT" dirty="0" err="1" smtClean="0">
                <a:solidFill>
                  <a:srgbClr val="2E3D92"/>
                </a:solidFill>
              </a:rPr>
              <a:t>sx</a:t>
            </a:r>
            <a:endParaRPr lang="it-IT" dirty="0" smtClean="0">
              <a:solidFill>
                <a:srgbClr val="2E3D9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Prepara il campo operatorio  facilitando le tecniche laparoscopiche 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52616" y="152400"/>
            <a:ext cx="9045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ERABS Protocollo  ERAS in Chirurgia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Bariatrica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Ottimizzazione preoperatoria 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prehabilitation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CALO  </a:t>
            </a:r>
            <a:r>
              <a:rPr lang="it-IT" sz="3600" b="1" dirty="0" err="1" smtClean="0">
                <a:solidFill>
                  <a:schemeClr val="bg2">
                    <a:lumMod val="50000"/>
                  </a:schemeClr>
                </a:solidFill>
              </a:rPr>
              <a:t>DI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 PESO </a:t>
            </a:r>
            <a:endParaRPr lang="it-IT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586" cy="9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infopath/2007/PartnerControls"/>
    <ds:schemaRef ds:uri="71af3243-3dd4-4a8d-8c0d-dd76da1f02a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464</TotalTime>
  <Words>482</Words>
  <Application>Microsoft Office PowerPoint</Application>
  <PresentationFormat>Personalizzato</PresentationFormat>
  <Paragraphs>98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RetrospectVTI</vt:lpstr>
      <vt:lpstr>PREABILITAZIONE NUTRIZIONALE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f.anzolin</cp:lastModifiedBy>
  <cp:revision>104</cp:revision>
  <dcterms:created xsi:type="dcterms:W3CDTF">2022-02-27T17:36:31Z</dcterms:created>
  <dcterms:modified xsi:type="dcterms:W3CDTF">2025-10-28T21:28:28Z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